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5/14/2013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smtClean="0"/>
              <a:t>Publishing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Branislav L. Slantchev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R&amp;R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get upset</a:t>
            </a:r>
          </a:p>
          <a:p>
            <a:r>
              <a:rPr lang="en-US" dirty="0" smtClean="0"/>
              <a:t>You will be grateful</a:t>
            </a:r>
          </a:p>
          <a:p>
            <a:r>
              <a:rPr lang="en-US" dirty="0" smtClean="0"/>
              <a:t>Cool off before tackling revisions</a:t>
            </a:r>
          </a:p>
          <a:p>
            <a:r>
              <a:rPr lang="en-US" dirty="0" smtClean="0"/>
              <a:t>Do not turn down R&amp;Rs</a:t>
            </a:r>
          </a:p>
          <a:p>
            <a:r>
              <a:rPr lang="en-US" dirty="0" smtClean="0"/>
              <a:t>Treat Editor’s suggestions as instructions</a:t>
            </a:r>
          </a:p>
          <a:p>
            <a:r>
              <a:rPr lang="en-US" dirty="0" smtClean="0"/>
              <a:t>Respond to </a:t>
            </a:r>
            <a:r>
              <a:rPr lang="en-US" i="1" dirty="0" smtClean="0"/>
              <a:t>all</a:t>
            </a:r>
            <a:r>
              <a:rPr lang="en-US" dirty="0" smtClean="0"/>
              <a:t> comments by referees:</a:t>
            </a:r>
          </a:p>
          <a:p>
            <a:pPr lvl="1"/>
            <a:r>
              <a:rPr lang="en-US" dirty="0" smtClean="0"/>
              <a:t>Make a list, identify points of convergence</a:t>
            </a:r>
          </a:p>
          <a:p>
            <a:pPr lvl="1"/>
            <a:r>
              <a:rPr lang="en-US" dirty="0" smtClean="0"/>
              <a:t>Keep track of changes, with page numbers</a:t>
            </a:r>
          </a:p>
          <a:p>
            <a:pPr lvl="1"/>
            <a:r>
              <a:rPr lang="en-US" dirty="0" smtClean="0"/>
              <a:t>Organize response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0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R&amp;R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response letter</a:t>
            </a:r>
          </a:p>
          <a:p>
            <a:pPr lvl="1"/>
            <a:r>
              <a:rPr lang="en-US" dirty="0" smtClean="0"/>
              <a:t>Is absolutely crucial!</a:t>
            </a:r>
          </a:p>
          <a:p>
            <a:pPr lvl="1"/>
            <a:r>
              <a:rPr lang="en-US" dirty="0" smtClean="0"/>
              <a:t>Nobody will remember what they wanted 6 months ago</a:t>
            </a:r>
          </a:p>
          <a:p>
            <a:pPr lvl="1"/>
            <a:r>
              <a:rPr lang="en-US" dirty="0" smtClean="0"/>
              <a:t>Don’t call referees idiots</a:t>
            </a:r>
          </a:p>
          <a:p>
            <a:pPr lvl="1"/>
            <a:r>
              <a:rPr lang="en-US" dirty="0" smtClean="0"/>
              <a:t>Likely everyone will see it</a:t>
            </a:r>
          </a:p>
          <a:p>
            <a:r>
              <a:rPr lang="en-US" dirty="0" smtClean="0"/>
              <a:t>In the letter:</a:t>
            </a:r>
          </a:p>
          <a:p>
            <a:pPr lvl="1"/>
            <a:r>
              <a:rPr lang="en-US" dirty="0" smtClean="0"/>
              <a:t>Put most important revisions first (with page numbers)</a:t>
            </a:r>
          </a:p>
          <a:p>
            <a:pPr lvl="1"/>
            <a:r>
              <a:rPr lang="en-US" dirty="0" smtClean="0"/>
              <a:t>Resolve all criticisms you agree with</a:t>
            </a:r>
          </a:p>
          <a:p>
            <a:pPr lvl="1"/>
            <a:r>
              <a:rPr lang="en-US" dirty="0" smtClean="0"/>
              <a:t>Do not attempt to hide or pretend to have done work you haven’t</a:t>
            </a:r>
          </a:p>
          <a:p>
            <a:pPr lvl="1"/>
            <a:r>
              <a:rPr lang="en-US" dirty="0" smtClean="0"/>
              <a:t>If you disagree, explain (politely) why</a:t>
            </a:r>
          </a:p>
          <a:p>
            <a:pPr lvl="2"/>
            <a:r>
              <a:rPr lang="en-US" dirty="0" smtClean="0"/>
              <a:t>Referee is demonstrably (mathematically, factually) wrong</a:t>
            </a:r>
          </a:p>
          <a:p>
            <a:pPr lvl="2"/>
            <a:r>
              <a:rPr lang="en-US" dirty="0" smtClean="0"/>
              <a:t>Referee’s request is inconsistent with other parts of paper</a:t>
            </a:r>
          </a:p>
          <a:p>
            <a:pPr lvl="2"/>
            <a:r>
              <a:rPr lang="en-US" dirty="0" smtClean="0"/>
              <a:t>Referee’s request is too difficult / would require separate paper (new contribution)</a:t>
            </a:r>
          </a:p>
          <a:p>
            <a:pPr lvl="2"/>
            <a:r>
              <a:rPr lang="en-US" dirty="0"/>
              <a:t>Referee’s approach will take paper in a different direction (tricky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Rejection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Happens to all of us</a:t>
            </a:r>
          </a:p>
          <a:p>
            <a:r>
              <a:rPr lang="en-US" dirty="0" smtClean="0"/>
              <a:t>Some rejections b/c Editor didn’t like idea, topic, etc.</a:t>
            </a:r>
          </a:p>
          <a:p>
            <a:r>
              <a:rPr lang="en-US" dirty="0" smtClean="0"/>
              <a:t>Even without “objective” reasons, rejections 100% final</a:t>
            </a:r>
          </a:p>
          <a:p>
            <a:r>
              <a:rPr lang="en-US" dirty="0" smtClean="0"/>
              <a:t>OK, 99% final provided:</a:t>
            </a:r>
          </a:p>
          <a:p>
            <a:pPr lvl="1"/>
            <a:r>
              <a:rPr lang="en-US" dirty="0" smtClean="0"/>
              <a:t>Procedural problems (e.g., sent to wrong referee)</a:t>
            </a:r>
          </a:p>
          <a:p>
            <a:pPr lvl="1"/>
            <a:r>
              <a:rPr lang="en-US" dirty="0" smtClean="0"/>
              <a:t>Mathematical/factual error is main reason for rejection</a:t>
            </a:r>
          </a:p>
          <a:p>
            <a:pPr lvl="1"/>
            <a:r>
              <a:rPr lang="en-US" dirty="0" smtClean="0"/>
              <a:t>Referee intervenes on your behalf (exceedingly rare)</a:t>
            </a:r>
          </a:p>
          <a:p>
            <a:r>
              <a:rPr lang="en-US" dirty="0" smtClean="0"/>
              <a:t>You will never know why it was rejected:</a:t>
            </a:r>
          </a:p>
          <a:p>
            <a:pPr lvl="1"/>
            <a:r>
              <a:rPr lang="en-US" dirty="0" smtClean="0"/>
              <a:t>Possible with positive reports if Editor does not like it</a:t>
            </a:r>
          </a:p>
          <a:p>
            <a:pPr lvl="1"/>
            <a:r>
              <a:rPr lang="en-US" dirty="0" smtClean="0"/>
              <a:t>Possible with lukewarm reports if referees sent separate private comments</a:t>
            </a:r>
          </a:p>
          <a:p>
            <a:r>
              <a:rPr lang="en-US" dirty="0" smtClean="0"/>
              <a:t>Don’t simply go to next journal:</a:t>
            </a:r>
          </a:p>
          <a:p>
            <a:pPr lvl="1"/>
            <a:r>
              <a:rPr lang="en-US" dirty="0" smtClean="0"/>
              <a:t>Address legitimate concerns</a:t>
            </a:r>
          </a:p>
          <a:p>
            <a:pPr lvl="1"/>
            <a:r>
              <a:rPr lang="en-US" dirty="0" smtClean="0"/>
              <a:t>Decent chance you will draw at least one previous referee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Publish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Refereed articles: YES! YES! YES!</a:t>
            </a:r>
          </a:p>
          <a:p>
            <a:r>
              <a:rPr lang="en-US" dirty="0"/>
              <a:t>University press </a:t>
            </a:r>
            <a:r>
              <a:rPr lang="en-US" dirty="0" smtClean="0"/>
              <a:t>books: </a:t>
            </a:r>
            <a:r>
              <a:rPr lang="en-US" dirty="0"/>
              <a:t>if relevant, YES!</a:t>
            </a:r>
          </a:p>
          <a:p>
            <a:r>
              <a:rPr lang="en-US" dirty="0"/>
              <a:t>Replications: maybe, if you have a better method</a:t>
            </a:r>
          </a:p>
          <a:p>
            <a:r>
              <a:rPr lang="en-US" dirty="0" smtClean="0"/>
              <a:t>Special </a:t>
            </a:r>
            <a:r>
              <a:rPr lang="en-US" dirty="0"/>
              <a:t>issues: </a:t>
            </a:r>
            <a:r>
              <a:rPr lang="en-US" dirty="0" smtClean="0"/>
              <a:t>maybe (rough ride)</a:t>
            </a:r>
            <a:endParaRPr lang="en-US" dirty="0"/>
          </a:p>
          <a:p>
            <a:r>
              <a:rPr lang="en-US" dirty="0"/>
              <a:t>Edited volumes: avoid (probably not an issue)</a:t>
            </a:r>
          </a:p>
          <a:p>
            <a:r>
              <a:rPr lang="en-US" dirty="0" smtClean="0"/>
              <a:t>Book reviews: not before tenure (service to discipline)</a:t>
            </a:r>
          </a:p>
          <a:p>
            <a:r>
              <a:rPr lang="en-US" dirty="0" smtClean="0"/>
              <a:t>Textbooks / trade books: not before tenure (service to your pocket)</a:t>
            </a:r>
          </a:p>
          <a:p>
            <a:r>
              <a:rPr lang="en-US" dirty="0" smtClean="0"/>
              <a:t>Editorials: not before tenure (service to your ego)</a:t>
            </a:r>
          </a:p>
          <a:p>
            <a:r>
              <a:rPr lang="en-US" dirty="0"/>
              <a:t>Vanity presses: </a:t>
            </a:r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2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 on Co-authoring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Absolutely, yes</a:t>
            </a:r>
          </a:p>
          <a:p>
            <a:r>
              <a:rPr lang="en-US" dirty="0" smtClean="0"/>
              <a:t>Careful who with:</a:t>
            </a:r>
          </a:p>
          <a:p>
            <a:pPr lvl="1"/>
            <a:r>
              <a:rPr lang="en-US" dirty="0" smtClean="0"/>
              <a:t>Famous advisor</a:t>
            </a:r>
          </a:p>
          <a:p>
            <a:pPr lvl="1"/>
            <a:r>
              <a:rPr lang="en-US" dirty="0" smtClean="0"/>
              <a:t>Other faculty</a:t>
            </a:r>
          </a:p>
          <a:p>
            <a:pPr lvl="1"/>
            <a:r>
              <a:rPr lang="en-US" dirty="0" smtClean="0"/>
              <a:t>Fellow grad students</a:t>
            </a:r>
          </a:p>
          <a:p>
            <a:r>
              <a:rPr lang="en-US" dirty="0" smtClean="0"/>
              <a:t>Establish name order early</a:t>
            </a:r>
          </a:p>
          <a:p>
            <a:pPr lvl="1"/>
            <a:r>
              <a:rPr lang="en-US" dirty="0" smtClean="0"/>
              <a:t>Alphabetical (not so good if your name starts with ‘S’)</a:t>
            </a:r>
          </a:p>
          <a:p>
            <a:pPr lvl="1"/>
            <a:r>
              <a:rPr lang="en-US" dirty="0" smtClean="0"/>
              <a:t>By contribution?</a:t>
            </a:r>
          </a:p>
          <a:p>
            <a:pPr lvl="2"/>
            <a:r>
              <a:rPr lang="en-US" dirty="0" smtClean="0"/>
              <a:t>Ask everyone to estimate own share of work</a:t>
            </a:r>
          </a:p>
          <a:p>
            <a:pPr lvl="2"/>
            <a:r>
              <a:rPr lang="en-US" dirty="0" smtClean="0"/>
              <a:t>Sum estimates</a:t>
            </a:r>
          </a:p>
          <a:p>
            <a:pPr lvl="2"/>
            <a:r>
              <a:rPr lang="en-US" dirty="0" smtClean="0"/>
              <a:t>Result is at least 0.75 x (# of co-authors) x 100</a:t>
            </a:r>
          </a:p>
          <a:p>
            <a:pPr lvl="1"/>
            <a:r>
              <a:rPr lang="en-US" dirty="0" smtClean="0"/>
              <a:t>By footnote?</a:t>
            </a:r>
          </a:p>
          <a:p>
            <a:pPr lvl="1"/>
            <a:r>
              <a:rPr lang="en-US" dirty="0" smtClean="0"/>
              <a:t>Rotating (on large projects)?</a:t>
            </a:r>
          </a:p>
        </p:txBody>
      </p:sp>
    </p:spTree>
    <p:extLst>
      <p:ext uri="{BB962C8B-B14F-4D97-AF65-F5344CB8AC3E}">
        <p14:creationId xmlns:p14="http://schemas.microsoft.com/office/powerpoint/2010/main" val="264469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 Emptor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advice about venues I know:</a:t>
            </a:r>
          </a:p>
          <a:p>
            <a:pPr lvl="1"/>
            <a:r>
              <a:rPr lang="en-US" dirty="0" smtClean="0"/>
              <a:t>Refereed journals</a:t>
            </a:r>
          </a:p>
          <a:p>
            <a:pPr lvl="1"/>
            <a:r>
              <a:rPr lang="en-US" dirty="0" smtClean="0"/>
              <a:t>Chapters in edited volumes</a:t>
            </a:r>
          </a:p>
          <a:p>
            <a:pPr lvl="1"/>
            <a:r>
              <a:rPr lang="en-US" dirty="0" smtClean="0"/>
              <a:t>Refereed books</a:t>
            </a:r>
          </a:p>
          <a:p>
            <a:r>
              <a:rPr lang="en-US" dirty="0" smtClean="0"/>
              <a:t>No clue about:</a:t>
            </a:r>
          </a:p>
          <a:p>
            <a:pPr lvl="1"/>
            <a:r>
              <a:rPr lang="en-US" dirty="0" smtClean="0"/>
              <a:t>In-house journals</a:t>
            </a:r>
          </a:p>
          <a:p>
            <a:pPr lvl="1"/>
            <a:r>
              <a:rPr lang="en-US" dirty="0" smtClean="0"/>
              <a:t>Editorials</a:t>
            </a:r>
          </a:p>
          <a:p>
            <a:pPr lvl="1"/>
            <a:r>
              <a:rPr lang="en-US" dirty="0" smtClean="0"/>
              <a:t>Vanity presses</a:t>
            </a:r>
          </a:p>
          <a:p>
            <a:pPr lvl="1"/>
            <a:r>
              <a:rPr lang="en-US" dirty="0" smtClean="0"/>
              <a:t>Trade books</a:t>
            </a:r>
          </a:p>
          <a:p>
            <a:pPr lvl="1"/>
            <a:r>
              <a:rPr lang="en-US" dirty="0" smtClean="0"/>
              <a:t>Textbooks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8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(useless)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competent research on an exciting topic!</a:t>
            </a:r>
          </a:p>
          <a:p>
            <a:r>
              <a:rPr lang="en-US" dirty="0" smtClean="0"/>
              <a:t>Be clear and concise</a:t>
            </a:r>
          </a:p>
          <a:p>
            <a:r>
              <a:rPr lang="en-US" dirty="0" smtClean="0"/>
              <a:t>Avoid jargon</a:t>
            </a:r>
          </a:p>
          <a:p>
            <a:r>
              <a:rPr lang="en-US" dirty="0" smtClean="0"/>
              <a:t>Spell-check &amp; proof-read</a:t>
            </a:r>
          </a:p>
          <a:p>
            <a:r>
              <a:rPr lang="en-US" dirty="0" smtClean="0"/>
              <a:t>Write focused lit reviews</a:t>
            </a:r>
          </a:p>
          <a:p>
            <a:r>
              <a:rPr lang="en-US" dirty="0" smtClean="0"/>
              <a:t>Take care with introduction</a:t>
            </a:r>
          </a:p>
          <a:p>
            <a:r>
              <a:rPr lang="en-US" dirty="0" smtClean="0"/>
              <a:t>Think about title &amp; abstract</a:t>
            </a:r>
          </a:p>
          <a:p>
            <a:r>
              <a:rPr lang="en-US" dirty="0" smtClean="0"/>
              <a:t>Be generous with acknowledgments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5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Articles:</a:t>
            </a:r>
          </a:p>
          <a:p>
            <a:pPr lvl="1"/>
            <a:r>
              <a:rPr lang="en-US" dirty="0" smtClean="0"/>
              <a:t>Submit -&gt; wait </a:t>
            </a:r>
            <a:r>
              <a:rPr lang="en-US" i="1" dirty="0" smtClean="0"/>
              <a:t>N</a:t>
            </a:r>
            <a:r>
              <a:rPr lang="en-US" dirty="0" smtClean="0"/>
              <a:t> months -&gt; get rejected</a:t>
            </a:r>
          </a:p>
          <a:p>
            <a:pPr lvl="1"/>
            <a:r>
              <a:rPr lang="en-US" dirty="0" smtClean="0"/>
              <a:t>Editors &amp; referees are very busy</a:t>
            </a:r>
          </a:p>
          <a:p>
            <a:pPr lvl="1"/>
            <a:r>
              <a:rPr lang="en-US" dirty="0" smtClean="0"/>
              <a:t>Top journals 5-7% acceptance</a:t>
            </a:r>
          </a:p>
          <a:p>
            <a:pPr lvl="1"/>
            <a:r>
              <a:rPr lang="en-US" dirty="0" smtClean="0"/>
              <a:t>“Easy” journals 10-12% acceptance</a:t>
            </a:r>
          </a:p>
          <a:p>
            <a:pPr lvl="1"/>
            <a:r>
              <a:rPr lang="en-US" dirty="0" smtClean="0"/>
              <a:t>Rejection is modal category:</a:t>
            </a:r>
          </a:p>
          <a:p>
            <a:pPr lvl="2"/>
            <a:r>
              <a:rPr lang="en-US" dirty="0" smtClean="0"/>
              <a:t>Most papers not ready for prime time</a:t>
            </a:r>
          </a:p>
          <a:p>
            <a:pPr lvl="2"/>
            <a:r>
              <a:rPr lang="en-US" dirty="0" smtClean="0"/>
              <a:t>Many are badly targeted</a:t>
            </a:r>
          </a:p>
          <a:p>
            <a:pPr lvl="1"/>
            <a:r>
              <a:rPr lang="en-US" dirty="0" smtClean="0"/>
              <a:t>On average,</a:t>
            </a:r>
          </a:p>
          <a:p>
            <a:pPr lvl="2"/>
            <a:r>
              <a:rPr lang="en-US" dirty="0" smtClean="0"/>
              <a:t>Better work ends up in better journals</a:t>
            </a:r>
          </a:p>
          <a:p>
            <a:pPr lvl="2"/>
            <a:r>
              <a:rPr lang="en-US" dirty="0" smtClean="0"/>
              <a:t>I have no evidence for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7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(university press)</a:t>
            </a:r>
          </a:p>
          <a:p>
            <a:pPr lvl="1"/>
            <a:r>
              <a:rPr lang="en-US" dirty="0" smtClean="0"/>
              <a:t>Editor = feudal baron</a:t>
            </a:r>
          </a:p>
          <a:p>
            <a:pPr lvl="1"/>
            <a:r>
              <a:rPr lang="en-US" dirty="0" smtClean="0"/>
              <a:t>Modal category: desk rejection</a:t>
            </a:r>
          </a:p>
          <a:p>
            <a:pPr lvl="1"/>
            <a:r>
              <a:rPr lang="en-US" dirty="0" smtClean="0"/>
              <a:t>Contact editor early (perhaps get introduced)</a:t>
            </a:r>
          </a:p>
          <a:p>
            <a:pPr lvl="1"/>
            <a:r>
              <a:rPr lang="en-US" dirty="0" smtClean="0"/>
              <a:t>95% guarantee to kill book: admit it’s your dissertation</a:t>
            </a:r>
          </a:p>
          <a:p>
            <a:pPr lvl="1"/>
            <a:r>
              <a:rPr lang="en-US" dirty="0" smtClean="0"/>
              <a:t>Know your audience / estimate interest</a:t>
            </a:r>
          </a:p>
          <a:p>
            <a:pPr lvl="1"/>
            <a:r>
              <a:rPr lang="en-US" dirty="0" smtClean="0"/>
              <a:t>Proposal vs. completed manuscript</a:t>
            </a:r>
          </a:p>
          <a:p>
            <a:pPr lvl="1"/>
            <a:r>
              <a:rPr lang="en-US" dirty="0" smtClean="0"/>
              <a:t>Multiple submissions OK (usually)</a:t>
            </a:r>
          </a:p>
          <a:p>
            <a:pPr lvl="1"/>
            <a:r>
              <a:rPr lang="en-US" dirty="0" smtClean="0"/>
              <a:t>Takes much longer to write</a:t>
            </a:r>
          </a:p>
          <a:p>
            <a:pPr lvl="1"/>
            <a:r>
              <a:rPr lang="en-US" dirty="0" smtClean="0"/>
              <a:t>“You don’t finish a book, the book finishes you” – K. Schultz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6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Pancakes: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Publish a lot</a:t>
            </a:r>
          </a:p>
          <a:p>
            <a:r>
              <a:rPr lang="en-US" dirty="0" smtClean="0"/>
              <a:t>Regardless of quality of outlets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Low risk</a:t>
            </a:r>
          </a:p>
          <a:p>
            <a:pPr lvl="1"/>
            <a:r>
              <a:rPr lang="en-US" dirty="0" smtClean="0"/>
              <a:t>Long CV</a:t>
            </a:r>
          </a:p>
          <a:p>
            <a:pPr lvl="1"/>
            <a:r>
              <a:rPr lang="en-US" dirty="0" smtClean="0"/>
              <a:t>Experience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Work often subpar</a:t>
            </a:r>
          </a:p>
          <a:p>
            <a:pPr lvl="1"/>
            <a:r>
              <a:rPr lang="en-US" dirty="0" smtClean="0"/>
              <a:t>Reputation?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Home-runs: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Publish less</a:t>
            </a:r>
          </a:p>
          <a:p>
            <a:r>
              <a:rPr lang="en-US" dirty="0" smtClean="0"/>
              <a:t>Mostly in top outlets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High impact</a:t>
            </a:r>
          </a:p>
          <a:p>
            <a:pPr lvl="1"/>
            <a:r>
              <a:rPr lang="en-US" dirty="0" smtClean="0"/>
              <a:t>High visibility</a:t>
            </a:r>
          </a:p>
          <a:p>
            <a:pPr lvl="1"/>
            <a:r>
              <a:rPr lang="en-US" dirty="0" smtClean="0"/>
              <a:t>Reputation!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High risk</a:t>
            </a:r>
          </a:p>
          <a:p>
            <a:pPr lvl="1"/>
            <a:r>
              <a:rPr lang="en-US" dirty="0" smtClean="0"/>
              <a:t>Short CV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0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strategies work</a:t>
            </a:r>
          </a:p>
          <a:p>
            <a:r>
              <a:rPr lang="en-US" dirty="0" smtClean="0"/>
              <a:t>Mostly personal style / preference</a:t>
            </a:r>
          </a:p>
          <a:p>
            <a:r>
              <a:rPr lang="en-US" dirty="0" smtClean="0"/>
              <a:t>Few can pull off long CVs + excellent work</a:t>
            </a:r>
          </a:p>
          <a:p>
            <a:pPr lvl="1"/>
            <a:r>
              <a:rPr lang="en-US" dirty="0" smtClean="0"/>
              <a:t>Some methods make it easier to publish more…</a:t>
            </a:r>
          </a:p>
          <a:p>
            <a:pPr lvl="1"/>
            <a:r>
              <a:rPr lang="en-US" dirty="0" smtClean="0"/>
              <a:t>… but that does not mean </a:t>
            </a:r>
            <a:r>
              <a:rPr lang="en-US" i="1" dirty="0" smtClean="0"/>
              <a:t>you</a:t>
            </a:r>
            <a:r>
              <a:rPr lang="en-US" dirty="0" smtClean="0"/>
              <a:t> can do it!</a:t>
            </a:r>
          </a:p>
          <a:p>
            <a:r>
              <a:rPr lang="en-US" dirty="0" smtClean="0"/>
              <a:t>FACT: not all of our papers deserve to be in a top-3 journal</a:t>
            </a:r>
          </a:p>
          <a:p>
            <a:r>
              <a:rPr lang="en-US" dirty="0" smtClean="0"/>
              <a:t>Learn to</a:t>
            </a:r>
          </a:p>
          <a:p>
            <a:pPr lvl="1"/>
            <a:r>
              <a:rPr lang="en-US" dirty="0" smtClean="0"/>
              <a:t>Recognize scope/importance of your idea</a:t>
            </a:r>
          </a:p>
          <a:p>
            <a:pPr lvl="1"/>
            <a:r>
              <a:rPr lang="en-US" dirty="0" smtClean="0"/>
              <a:t>Gauge quality of your own work (might be impossible)</a:t>
            </a:r>
          </a:p>
        </p:txBody>
      </p:sp>
    </p:spTree>
    <p:extLst>
      <p:ext uri="{BB962C8B-B14F-4D97-AF65-F5344CB8AC3E}">
        <p14:creationId xmlns:p14="http://schemas.microsoft.com/office/powerpoint/2010/main" val="301392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auto-pilot down a list according to rankings</a:t>
            </a:r>
          </a:p>
          <a:p>
            <a:r>
              <a:rPr lang="en-US" dirty="0" smtClean="0"/>
              <a:t>Be mindful of career implications:</a:t>
            </a:r>
          </a:p>
          <a:p>
            <a:pPr lvl="1"/>
            <a:r>
              <a:rPr lang="en-US" dirty="0" smtClean="0"/>
              <a:t>People care where you publish</a:t>
            </a:r>
          </a:p>
          <a:p>
            <a:pPr lvl="1"/>
            <a:r>
              <a:rPr lang="en-US" i="1" dirty="0" smtClean="0"/>
              <a:t>YOU</a:t>
            </a:r>
            <a:r>
              <a:rPr lang="en-US" dirty="0" smtClean="0"/>
              <a:t> care where you publish</a:t>
            </a:r>
          </a:p>
          <a:p>
            <a:pPr lvl="1"/>
            <a:r>
              <a:rPr lang="en-US" dirty="0" smtClean="0"/>
              <a:t>If you can turn an idea into APSR-material with more work…</a:t>
            </a:r>
          </a:p>
          <a:p>
            <a:pPr lvl="1"/>
            <a:r>
              <a:rPr lang="en-US" dirty="0" smtClean="0"/>
              <a:t>… do the work!</a:t>
            </a:r>
          </a:p>
          <a:p>
            <a:pPr lvl="1"/>
            <a:r>
              <a:rPr lang="en-US" dirty="0" smtClean="0"/>
              <a:t>Don’t be lazy &amp; dump half-assed papers into 3</a:t>
            </a:r>
            <a:r>
              <a:rPr lang="en-US" baseline="30000" dirty="0" smtClean="0"/>
              <a:t>rd</a:t>
            </a:r>
            <a:r>
              <a:rPr lang="en-US" dirty="0" smtClean="0"/>
              <a:t>-tier journals</a:t>
            </a:r>
          </a:p>
          <a:p>
            <a:r>
              <a:rPr lang="en-US" dirty="0" smtClean="0"/>
              <a:t>Consider carefully the audience</a:t>
            </a:r>
          </a:p>
          <a:p>
            <a:r>
              <a:rPr lang="en-US" dirty="0" smtClean="0"/>
              <a:t>Don’t worry about turn-around, at least initially:</a:t>
            </a:r>
          </a:p>
          <a:p>
            <a:pPr lvl="1"/>
            <a:r>
              <a:rPr lang="en-US" dirty="0" smtClean="0"/>
              <a:t>For me: between 2 to 18 months (average 8 months) at places published</a:t>
            </a:r>
          </a:p>
          <a:p>
            <a:pPr lvl="1"/>
            <a:r>
              <a:rPr lang="en-US" dirty="0" smtClean="0"/>
              <a:t>With rejections, average well over a year (still time on tenure clock)</a:t>
            </a:r>
          </a:p>
        </p:txBody>
      </p:sp>
    </p:spTree>
    <p:extLst>
      <p:ext uri="{BB962C8B-B14F-4D97-AF65-F5344CB8AC3E}">
        <p14:creationId xmlns:p14="http://schemas.microsoft.com/office/powerpoint/2010/main" val="104087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my case:</a:t>
            </a:r>
          </a:p>
          <a:p>
            <a:pPr lvl="1"/>
            <a:r>
              <a:rPr lang="en-US" dirty="0" smtClean="0"/>
              <a:t>Modal category: published in journal of first submission</a:t>
            </a:r>
          </a:p>
          <a:p>
            <a:pPr lvl="1"/>
            <a:r>
              <a:rPr lang="en-US" dirty="0" smtClean="0"/>
              <a:t>Second most common: published in journal of second submission</a:t>
            </a:r>
          </a:p>
          <a:p>
            <a:r>
              <a:rPr lang="en-US" dirty="0" smtClean="0"/>
              <a:t>Target properly = minimize frustration!</a:t>
            </a:r>
          </a:p>
          <a:p>
            <a:r>
              <a:rPr lang="en-US" dirty="0" smtClean="0"/>
              <a:t>Still, I’ve had:</a:t>
            </a:r>
          </a:p>
          <a:p>
            <a:pPr lvl="1"/>
            <a:r>
              <a:rPr lang="en-US" dirty="0" smtClean="0"/>
              <a:t>2 papers rejected by 3 journals each</a:t>
            </a:r>
          </a:p>
          <a:p>
            <a:pPr lvl="1"/>
            <a:r>
              <a:rPr lang="en-US" dirty="0" smtClean="0"/>
              <a:t>1 paper rejected by 5 journals</a:t>
            </a:r>
          </a:p>
          <a:p>
            <a:r>
              <a:rPr lang="en-US" dirty="0" smtClean="0"/>
              <a:t>Don’t get discouraged!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157</TotalTime>
  <Words>915</Words>
  <Application>Microsoft Office PowerPoint</Application>
  <PresentationFormat>Widescreen</PresentationFormat>
  <Paragraphs>160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Depth</vt:lpstr>
      <vt:lpstr>On Publishing</vt:lpstr>
      <vt:lpstr>Caveat Emptor</vt:lpstr>
      <vt:lpstr>Generic (useless) advice</vt:lpstr>
      <vt:lpstr>The Process</vt:lpstr>
      <vt:lpstr>The Process</vt:lpstr>
      <vt:lpstr>Strategies</vt:lpstr>
      <vt:lpstr>Strategies</vt:lpstr>
      <vt:lpstr>Selecting a Journal</vt:lpstr>
      <vt:lpstr>Selecting a Journal</vt:lpstr>
      <vt:lpstr>Responding to R&amp;R</vt:lpstr>
      <vt:lpstr>Responding to R&amp;R</vt:lpstr>
      <vt:lpstr>Dealing with Rejection</vt:lpstr>
      <vt:lpstr>What to Publish</vt:lpstr>
      <vt:lpstr>Aside on Co-authoring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Publishing</dc:title>
  <dc:creator>Branislav Slantchev</dc:creator>
  <cp:lastModifiedBy>Branislav Slantchev</cp:lastModifiedBy>
  <cp:revision>66</cp:revision>
  <dcterms:created xsi:type="dcterms:W3CDTF">2013-05-13T20:31:27Z</dcterms:created>
  <dcterms:modified xsi:type="dcterms:W3CDTF">2013-05-14T18:19:48Z</dcterms:modified>
</cp:coreProperties>
</file>